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7" r:id="rId6"/>
    <p:sldId id="269" r:id="rId7"/>
    <p:sldId id="270" r:id="rId8"/>
    <p:sldId id="266" r:id="rId9"/>
    <p:sldId id="262" r:id="rId10"/>
    <p:sldId id="271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D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044D5-F685-4FEF-A1F1-B6F2AA3C5CC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2DB2C8-C9B8-4123-A65E-7E99663F23A2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i="1" dirty="0" smtClean="0">
              <a:solidFill>
                <a:schemeClr val="accent2"/>
              </a:solidFill>
            </a:rPr>
            <a:t>любознательность</a:t>
          </a:r>
          <a:endParaRPr lang="ru-RU" dirty="0">
            <a:solidFill>
              <a:schemeClr val="accent2"/>
            </a:solidFill>
          </a:endParaRPr>
        </a:p>
      </dgm:t>
    </dgm:pt>
    <dgm:pt modelId="{FCF1EB09-A011-4CCD-A5F6-78F1A35C3183}" type="parTrans" cxnId="{DCED4B12-AD77-4CDD-8F57-C0EA71AACECC}">
      <dgm:prSet/>
      <dgm:spPr/>
      <dgm:t>
        <a:bodyPr/>
        <a:lstStyle/>
        <a:p>
          <a:endParaRPr lang="ru-RU"/>
        </a:p>
      </dgm:t>
    </dgm:pt>
    <dgm:pt modelId="{D0A08553-667B-4DC4-9BF6-0B3087367AEA}" type="sibTrans" cxnId="{DCED4B12-AD77-4CDD-8F57-C0EA71AACECC}">
      <dgm:prSet/>
      <dgm:spPr/>
      <dgm:t>
        <a:bodyPr/>
        <a:lstStyle/>
        <a:p>
          <a:endParaRPr lang="ru-RU"/>
        </a:p>
      </dgm:t>
    </dgm:pt>
    <dgm:pt modelId="{C24EA898-E2BF-4F5D-898D-2A10C82ADD84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i="1" dirty="0" smtClean="0">
              <a:solidFill>
                <a:schemeClr val="accent2"/>
              </a:solidFill>
            </a:rPr>
            <a:t>чувство юмора</a:t>
          </a:r>
          <a:endParaRPr lang="ru-RU" dirty="0">
            <a:solidFill>
              <a:schemeClr val="accent2"/>
            </a:solidFill>
          </a:endParaRPr>
        </a:p>
      </dgm:t>
    </dgm:pt>
    <dgm:pt modelId="{C15B172D-6C52-4057-B604-DD11607BED32}" type="parTrans" cxnId="{90C6F9B2-4A4B-47DB-92A4-32769A6B80AF}">
      <dgm:prSet/>
      <dgm:spPr/>
      <dgm:t>
        <a:bodyPr/>
        <a:lstStyle/>
        <a:p>
          <a:endParaRPr lang="ru-RU"/>
        </a:p>
      </dgm:t>
    </dgm:pt>
    <dgm:pt modelId="{2B3B9799-7F4C-483F-A59C-59C0AA4D95FD}" type="sibTrans" cxnId="{90C6F9B2-4A4B-47DB-92A4-32769A6B80AF}">
      <dgm:prSet/>
      <dgm:spPr/>
      <dgm:t>
        <a:bodyPr/>
        <a:lstStyle/>
        <a:p>
          <a:endParaRPr lang="ru-RU"/>
        </a:p>
      </dgm:t>
    </dgm:pt>
    <dgm:pt modelId="{04328FC8-9AC1-40B7-ACBC-C6649AC3D716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i="1" dirty="0" smtClean="0">
              <a:solidFill>
                <a:schemeClr val="accent2"/>
              </a:solidFill>
            </a:rPr>
            <a:t>удивление</a:t>
          </a:r>
          <a:endParaRPr lang="ru-RU" dirty="0">
            <a:solidFill>
              <a:schemeClr val="accent2"/>
            </a:solidFill>
          </a:endParaRPr>
        </a:p>
      </dgm:t>
    </dgm:pt>
    <dgm:pt modelId="{13322F43-48CB-40E8-8743-B2D0FDCFA324}" type="parTrans" cxnId="{038CB4DC-E80A-4B46-8992-15634960D05F}">
      <dgm:prSet/>
      <dgm:spPr/>
      <dgm:t>
        <a:bodyPr/>
        <a:lstStyle/>
        <a:p>
          <a:endParaRPr lang="ru-RU"/>
        </a:p>
      </dgm:t>
    </dgm:pt>
    <dgm:pt modelId="{32FB5449-9635-4739-A840-EA90A3DB4837}" type="sibTrans" cxnId="{038CB4DC-E80A-4B46-8992-15634960D05F}">
      <dgm:prSet/>
      <dgm:spPr/>
      <dgm:t>
        <a:bodyPr/>
        <a:lstStyle/>
        <a:p>
          <a:endParaRPr lang="ru-RU"/>
        </a:p>
      </dgm:t>
    </dgm:pt>
    <dgm:pt modelId="{A33131AA-382A-4D93-9F11-505F30A8734C}" type="pres">
      <dgm:prSet presAssocID="{425044D5-F685-4FEF-A1F1-B6F2AA3C5C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BA0FD7-8BBE-4619-9692-EFE417D6C468}" type="pres">
      <dgm:prSet presAssocID="{4D2DB2C8-C9B8-4123-A65E-7E99663F23A2}" presName="linNode" presStyleCnt="0"/>
      <dgm:spPr/>
    </dgm:pt>
    <dgm:pt modelId="{66F6CCB6-D807-4AC2-AFE0-4E94C452F474}" type="pres">
      <dgm:prSet presAssocID="{4D2DB2C8-C9B8-4123-A65E-7E99663F23A2}" presName="parentText" presStyleLbl="node1" presStyleIdx="0" presStyleCnt="3" custScaleX="134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40CDB-8A44-49DD-829D-914A5FFB5230}" type="pres">
      <dgm:prSet presAssocID="{D0A08553-667B-4DC4-9BF6-0B3087367AEA}" presName="sp" presStyleCnt="0"/>
      <dgm:spPr/>
    </dgm:pt>
    <dgm:pt modelId="{58D2207F-FD5B-4E9F-8647-0612E500F843}" type="pres">
      <dgm:prSet presAssocID="{C24EA898-E2BF-4F5D-898D-2A10C82ADD84}" presName="linNode" presStyleCnt="0"/>
      <dgm:spPr/>
    </dgm:pt>
    <dgm:pt modelId="{50B4A3F7-E50D-4E8B-86BA-A838F9B04D25}" type="pres">
      <dgm:prSet presAssocID="{C24EA898-E2BF-4F5D-898D-2A10C82ADD84}" presName="parentText" presStyleLbl="node1" presStyleIdx="1" presStyleCnt="3" custScaleX="140212" custLinFactNeighborX="-18055" custLinFactNeighborY="13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23049-7F85-4C1A-9040-E1A013683B35}" type="pres">
      <dgm:prSet presAssocID="{2B3B9799-7F4C-483F-A59C-59C0AA4D95FD}" presName="sp" presStyleCnt="0"/>
      <dgm:spPr/>
    </dgm:pt>
    <dgm:pt modelId="{4A4A5379-695B-4F8E-A13A-23BB14F4F32E}" type="pres">
      <dgm:prSet presAssocID="{04328FC8-9AC1-40B7-ACBC-C6649AC3D716}" presName="linNode" presStyleCnt="0"/>
      <dgm:spPr/>
    </dgm:pt>
    <dgm:pt modelId="{7E206007-AA4B-4971-BE05-71337EF24996}" type="pres">
      <dgm:prSet presAssocID="{04328FC8-9AC1-40B7-ACBC-C6649AC3D716}" presName="parentText" presStyleLbl="node1" presStyleIdx="2" presStyleCnt="3" custScaleX="157676" custLinFactNeighborX="-20485" custLinFactNeighborY="42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8FB0B7-4FF4-4B9C-8E76-E5465889A3A8}" type="presOf" srcId="{4D2DB2C8-C9B8-4123-A65E-7E99663F23A2}" destId="{66F6CCB6-D807-4AC2-AFE0-4E94C452F474}" srcOrd="0" destOrd="0" presId="urn:microsoft.com/office/officeart/2005/8/layout/vList5"/>
    <dgm:cxn modelId="{DCED4B12-AD77-4CDD-8F57-C0EA71AACECC}" srcId="{425044D5-F685-4FEF-A1F1-B6F2AA3C5CCB}" destId="{4D2DB2C8-C9B8-4123-A65E-7E99663F23A2}" srcOrd="0" destOrd="0" parTransId="{FCF1EB09-A011-4CCD-A5F6-78F1A35C3183}" sibTransId="{D0A08553-667B-4DC4-9BF6-0B3087367AEA}"/>
    <dgm:cxn modelId="{90C6F9B2-4A4B-47DB-92A4-32769A6B80AF}" srcId="{425044D5-F685-4FEF-A1F1-B6F2AA3C5CCB}" destId="{C24EA898-E2BF-4F5D-898D-2A10C82ADD84}" srcOrd="1" destOrd="0" parTransId="{C15B172D-6C52-4057-B604-DD11607BED32}" sibTransId="{2B3B9799-7F4C-483F-A59C-59C0AA4D95FD}"/>
    <dgm:cxn modelId="{038CB4DC-E80A-4B46-8992-15634960D05F}" srcId="{425044D5-F685-4FEF-A1F1-B6F2AA3C5CCB}" destId="{04328FC8-9AC1-40B7-ACBC-C6649AC3D716}" srcOrd="2" destOrd="0" parTransId="{13322F43-48CB-40E8-8743-B2D0FDCFA324}" sibTransId="{32FB5449-9635-4739-A840-EA90A3DB4837}"/>
    <dgm:cxn modelId="{FB5BFEBC-A426-4B08-BF26-2686E9F4842F}" type="presOf" srcId="{425044D5-F685-4FEF-A1F1-B6F2AA3C5CCB}" destId="{A33131AA-382A-4D93-9F11-505F30A8734C}" srcOrd="0" destOrd="0" presId="urn:microsoft.com/office/officeart/2005/8/layout/vList5"/>
    <dgm:cxn modelId="{3C37A5BE-031C-4B14-AF0C-D0E1B3AF5EA1}" type="presOf" srcId="{04328FC8-9AC1-40B7-ACBC-C6649AC3D716}" destId="{7E206007-AA4B-4971-BE05-71337EF24996}" srcOrd="0" destOrd="0" presId="urn:microsoft.com/office/officeart/2005/8/layout/vList5"/>
    <dgm:cxn modelId="{A7D7A3EC-D676-4E72-8BDB-A578F0FBEF61}" type="presOf" srcId="{C24EA898-E2BF-4F5D-898D-2A10C82ADD84}" destId="{50B4A3F7-E50D-4E8B-86BA-A838F9B04D25}" srcOrd="0" destOrd="0" presId="urn:microsoft.com/office/officeart/2005/8/layout/vList5"/>
    <dgm:cxn modelId="{04AFBA10-199F-42D1-BCBC-A52ECA4A80DA}" type="presParOf" srcId="{A33131AA-382A-4D93-9F11-505F30A8734C}" destId="{E1BA0FD7-8BBE-4619-9692-EFE417D6C468}" srcOrd="0" destOrd="0" presId="urn:microsoft.com/office/officeart/2005/8/layout/vList5"/>
    <dgm:cxn modelId="{40AEF123-F04A-4FFB-9D0C-66BF70097FFF}" type="presParOf" srcId="{E1BA0FD7-8BBE-4619-9692-EFE417D6C468}" destId="{66F6CCB6-D807-4AC2-AFE0-4E94C452F474}" srcOrd="0" destOrd="0" presId="urn:microsoft.com/office/officeart/2005/8/layout/vList5"/>
    <dgm:cxn modelId="{F7FD6E8E-F470-468F-941E-498955D8C629}" type="presParOf" srcId="{A33131AA-382A-4D93-9F11-505F30A8734C}" destId="{A5840CDB-8A44-49DD-829D-914A5FFB5230}" srcOrd="1" destOrd="0" presId="urn:microsoft.com/office/officeart/2005/8/layout/vList5"/>
    <dgm:cxn modelId="{BDAC6574-0B1B-4C16-992E-3B1CB667B51B}" type="presParOf" srcId="{A33131AA-382A-4D93-9F11-505F30A8734C}" destId="{58D2207F-FD5B-4E9F-8647-0612E500F843}" srcOrd="2" destOrd="0" presId="urn:microsoft.com/office/officeart/2005/8/layout/vList5"/>
    <dgm:cxn modelId="{4456BC87-8204-45C8-92C6-A756CB92F6CE}" type="presParOf" srcId="{58D2207F-FD5B-4E9F-8647-0612E500F843}" destId="{50B4A3F7-E50D-4E8B-86BA-A838F9B04D25}" srcOrd="0" destOrd="0" presId="urn:microsoft.com/office/officeart/2005/8/layout/vList5"/>
    <dgm:cxn modelId="{06F344A4-98E3-4294-87EC-B88B22FA69BC}" type="presParOf" srcId="{A33131AA-382A-4D93-9F11-505F30A8734C}" destId="{66B23049-7F85-4C1A-9040-E1A013683B35}" srcOrd="3" destOrd="0" presId="urn:microsoft.com/office/officeart/2005/8/layout/vList5"/>
    <dgm:cxn modelId="{8AD10F2A-FD11-4577-B3B7-9E650157CCE6}" type="presParOf" srcId="{A33131AA-382A-4D93-9F11-505F30A8734C}" destId="{4A4A5379-695B-4F8E-A13A-23BB14F4F32E}" srcOrd="4" destOrd="0" presId="urn:microsoft.com/office/officeart/2005/8/layout/vList5"/>
    <dgm:cxn modelId="{2EC2C155-C204-4A24-B86B-0C06470B76F3}" type="presParOf" srcId="{4A4A5379-695B-4F8E-A13A-23BB14F4F32E}" destId="{7E206007-AA4B-4971-BE05-71337EF24996}" srcOrd="0" destOrd="0" presId="urn:microsoft.com/office/officeart/2005/8/layout/vList5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3FECC0-83A7-4134-BE78-D4FDB7B0447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88F31D-F4B4-499F-A1CE-41BD0BE4FB2F}">
      <dgm:prSet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ru-RU" sz="2800" b="1" i="1" dirty="0" smtClean="0">
              <a:solidFill>
                <a:schemeClr val="accent2"/>
              </a:solidFill>
            </a:rPr>
            <a:t>чувство прекрасного</a:t>
          </a:r>
          <a:endParaRPr lang="ru-RU" sz="2800" dirty="0">
            <a:solidFill>
              <a:schemeClr val="accent2"/>
            </a:solidFill>
          </a:endParaRPr>
        </a:p>
      </dgm:t>
    </dgm:pt>
    <dgm:pt modelId="{D8521746-DDCF-4753-99FF-B44114D17268}" type="parTrans" cxnId="{22FF985C-EA65-4580-94E4-107F1533E779}">
      <dgm:prSet/>
      <dgm:spPr/>
      <dgm:t>
        <a:bodyPr/>
        <a:lstStyle/>
        <a:p>
          <a:endParaRPr lang="ru-RU"/>
        </a:p>
      </dgm:t>
    </dgm:pt>
    <dgm:pt modelId="{947BA756-C131-4172-8F25-6361B3D4575B}" type="sibTrans" cxnId="{22FF985C-EA65-4580-94E4-107F1533E779}">
      <dgm:prSet/>
      <dgm:spPr/>
      <dgm:t>
        <a:bodyPr/>
        <a:lstStyle/>
        <a:p>
          <a:endParaRPr lang="ru-RU"/>
        </a:p>
      </dgm:t>
    </dgm:pt>
    <dgm:pt modelId="{432D9D78-541A-43D1-8205-5881AE149892}">
      <dgm:prSet/>
      <dgm:spPr>
        <a:solidFill>
          <a:schemeClr val="accent5">
            <a:lumMod val="40000"/>
            <a:lumOff val="60000"/>
            <a:alpha val="50000"/>
          </a:schemeClr>
        </a:solidFill>
      </dgm:spPr>
      <dgm:t>
        <a:bodyPr/>
        <a:lstStyle/>
        <a:p>
          <a:pPr rtl="0"/>
          <a:r>
            <a:rPr lang="ru-RU" b="1" i="1" dirty="0" smtClean="0">
              <a:solidFill>
                <a:schemeClr val="accent2"/>
              </a:solidFill>
            </a:rPr>
            <a:t>чувство героического</a:t>
          </a:r>
          <a:endParaRPr lang="ru-RU" dirty="0">
            <a:solidFill>
              <a:schemeClr val="accent2"/>
            </a:solidFill>
          </a:endParaRPr>
        </a:p>
      </dgm:t>
    </dgm:pt>
    <dgm:pt modelId="{3E9E3817-238D-453E-8F5B-E1F44D17CAA5}" type="parTrans" cxnId="{9BCFD063-DA70-4D18-9C13-1A3F8D2DAE35}">
      <dgm:prSet/>
      <dgm:spPr/>
      <dgm:t>
        <a:bodyPr/>
        <a:lstStyle/>
        <a:p>
          <a:endParaRPr lang="ru-RU"/>
        </a:p>
      </dgm:t>
    </dgm:pt>
    <dgm:pt modelId="{4506F77A-B81B-467E-A836-8A30043B64D6}" type="sibTrans" cxnId="{9BCFD063-DA70-4D18-9C13-1A3F8D2DAE35}">
      <dgm:prSet/>
      <dgm:spPr/>
      <dgm:t>
        <a:bodyPr/>
        <a:lstStyle/>
        <a:p>
          <a:endParaRPr lang="ru-RU"/>
        </a:p>
      </dgm:t>
    </dgm:pt>
    <dgm:pt modelId="{CEEC52C3-2B04-4C3B-8098-F2D3BCD3E1C8}" type="pres">
      <dgm:prSet presAssocID="{C13FECC0-83A7-4134-BE78-D4FDB7B0447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B8CD0F-C84B-45A9-8601-0C01EECFE265}" type="pres">
      <dgm:prSet presAssocID="{5F88F31D-F4B4-499F-A1CE-41BD0BE4FB2F}" presName="circ1" presStyleLbl="vennNode1" presStyleIdx="0" presStyleCnt="2" custLinFactNeighborX="-1702" custLinFactNeighborY="191"/>
      <dgm:spPr/>
      <dgm:t>
        <a:bodyPr/>
        <a:lstStyle/>
        <a:p>
          <a:endParaRPr lang="ru-RU"/>
        </a:p>
      </dgm:t>
    </dgm:pt>
    <dgm:pt modelId="{6E2CA1C1-6CBC-42D7-B048-F169D50E3B45}" type="pres">
      <dgm:prSet presAssocID="{5F88F31D-F4B4-499F-A1CE-41BD0BE4FB2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98D87-B31A-4188-8C14-CB360C97C418}" type="pres">
      <dgm:prSet presAssocID="{432D9D78-541A-43D1-8205-5881AE149892}" presName="circ2" presStyleLbl="vennNode1" presStyleIdx="1" presStyleCnt="2"/>
      <dgm:spPr/>
      <dgm:t>
        <a:bodyPr/>
        <a:lstStyle/>
        <a:p>
          <a:endParaRPr lang="ru-RU"/>
        </a:p>
      </dgm:t>
    </dgm:pt>
    <dgm:pt modelId="{C42A589F-A13E-4A3B-A392-E80FB9F7BE31}" type="pres">
      <dgm:prSet presAssocID="{432D9D78-541A-43D1-8205-5881AE14989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F9E331-72B0-4650-8847-51ED73669F58}" type="presOf" srcId="{C13FECC0-83A7-4134-BE78-D4FDB7B04478}" destId="{CEEC52C3-2B04-4C3B-8098-F2D3BCD3E1C8}" srcOrd="0" destOrd="0" presId="urn:microsoft.com/office/officeart/2005/8/layout/venn1"/>
    <dgm:cxn modelId="{22FF985C-EA65-4580-94E4-107F1533E779}" srcId="{C13FECC0-83A7-4134-BE78-D4FDB7B04478}" destId="{5F88F31D-F4B4-499F-A1CE-41BD0BE4FB2F}" srcOrd="0" destOrd="0" parTransId="{D8521746-DDCF-4753-99FF-B44114D17268}" sibTransId="{947BA756-C131-4172-8F25-6361B3D4575B}"/>
    <dgm:cxn modelId="{51CC35FC-EC2B-4641-89D2-18320EBF528D}" type="presOf" srcId="{5F88F31D-F4B4-499F-A1CE-41BD0BE4FB2F}" destId="{3CB8CD0F-C84B-45A9-8601-0C01EECFE265}" srcOrd="0" destOrd="0" presId="urn:microsoft.com/office/officeart/2005/8/layout/venn1"/>
    <dgm:cxn modelId="{B8FF6A1F-6A38-44CB-90D1-22628596029A}" type="presOf" srcId="{432D9D78-541A-43D1-8205-5881AE149892}" destId="{74198D87-B31A-4188-8C14-CB360C97C418}" srcOrd="0" destOrd="0" presId="urn:microsoft.com/office/officeart/2005/8/layout/venn1"/>
    <dgm:cxn modelId="{B0267D1B-33D9-4A3E-A51C-49DAB39BF76A}" type="presOf" srcId="{5F88F31D-F4B4-499F-A1CE-41BD0BE4FB2F}" destId="{6E2CA1C1-6CBC-42D7-B048-F169D50E3B45}" srcOrd="1" destOrd="0" presId="urn:microsoft.com/office/officeart/2005/8/layout/venn1"/>
    <dgm:cxn modelId="{5B2D5D23-85C0-4E06-8634-4FD4514ACE24}" type="presOf" srcId="{432D9D78-541A-43D1-8205-5881AE149892}" destId="{C42A589F-A13E-4A3B-A392-E80FB9F7BE31}" srcOrd="1" destOrd="0" presId="urn:microsoft.com/office/officeart/2005/8/layout/venn1"/>
    <dgm:cxn modelId="{9BCFD063-DA70-4D18-9C13-1A3F8D2DAE35}" srcId="{C13FECC0-83A7-4134-BE78-D4FDB7B04478}" destId="{432D9D78-541A-43D1-8205-5881AE149892}" srcOrd="1" destOrd="0" parTransId="{3E9E3817-238D-453E-8F5B-E1F44D17CAA5}" sibTransId="{4506F77A-B81B-467E-A836-8A30043B64D6}"/>
    <dgm:cxn modelId="{1E9751D5-99E8-4B93-A240-23913F2FABED}" type="presParOf" srcId="{CEEC52C3-2B04-4C3B-8098-F2D3BCD3E1C8}" destId="{3CB8CD0F-C84B-45A9-8601-0C01EECFE265}" srcOrd="0" destOrd="0" presId="urn:microsoft.com/office/officeart/2005/8/layout/venn1"/>
    <dgm:cxn modelId="{DD558237-B6A7-4577-B29F-C8E92D517A46}" type="presParOf" srcId="{CEEC52C3-2B04-4C3B-8098-F2D3BCD3E1C8}" destId="{6E2CA1C1-6CBC-42D7-B048-F169D50E3B45}" srcOrd="1" destOrd="0" presId="urn:microsoft.com/office/officeart/2005/8/layout/venn1"/>
    <dgm:cxn modelId="{DBEB51C9-F22D-46C6-B051-4237B3374A3D}" type="presParOf" srcId="{CEEC52C3-2B04-4C3B-8098-F2D3BCD3E1C8}" destId="{74198D87-B31A-4188-8C14-CB360C97C418}" srcOrd="2" destOrd="0" presId="urn:microsoft.com/office/officeart/2005/8/layout/venn1"/>
    <dgm:cxn modelId="{F267D209-71D7-43A5-AA81-CF15167D7599}" type="presParOf" srcId="{CEEC52C3-2B04-4C3B-8098-F2D3BCD3E1C8}" destId="{C42A589F-A13E-4A3B-A392-E80FB9F7BE3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6CCB6-D807-4AC2-AFE0-4E94C452F474}">
      <dsp:nvSpPr>
        <dsp:cNvPr id="0" name=""/>
        <dsp:cNvSpPr/>
      </dsp:nvSpPr>
      <dsp:spPr>
        <a:xfrm>
          <a:off x="1779101" y="2135"/>
          <a:ext cx="3971973" cy="140944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dirty="0" smtClean="0">
              <a:solidFill>
                <a:schemeClr val="accent2"/>
              </a:solidFill>
            </a:rPr>
            <a:t>любознательность</a:t>
          </a:r>
          <a:endParaRPr lang="ru-RU" sz="2900" kern="1200" dirty="0">
            <a:solidFill>
              <a:schemeClr val="accent2"/>
            </a:solidFill>
          </a:endParaRPr>
        </a:p>
      </dsp:txBody>
      <dsp:txXfrm>
        <a:off x="1847905" y="70939"/>
        <a:ext cx="3834365" cy="1271841"/>
      </dsp:txXfrm>
    </dsp:sp>
    <dsp:sp modelId="{50B4A3F7-E50D-4E8B-86BA-A838F9B04D25}">
      <dsp:nvSpPr>
        <dsp:cNvPr id="0" name=""/>
        <dsp:cNvSpPr/>
      </dsp:nvSpPr>
      <dsp:spPr>
        <a:xfrm>
          <a:off x="1244193" y="1501521"/>
          <a:ext cx="4153999" cy="140944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dirty="0" smtClean="0">
              <a:solidFill>
                <a:schemeClr val="accent2"/>
              </a:solidFill>
            </a:rPr>
            <a:t>чувство юмора</a:t>
          </a:r>
          <a:endParaRPr lang="ru-RU" sz="2900" kern="1200" dirty="0">
            <a:solidFill>
              <a:schemeClr val="accent2"/>
            </a:solidFill>
          </a:endParaRPr>
        </a:p>
      </dsp:txBody>
      <dsp:txXfrm>
        <a:off x="1312997" y="1570325"/>
        <a:ext cx="4016391" cy="1271841"/>
      </dsp:txXfrm>
    </dsp:sp>
    <dsp:sp modelId="{7E206007-AA4B-4971-BE05-71337EF24996}">
      <dsp:nvSpPr>
        <dsp:cNvPr id="0" name=""/>
        <dsp:cNvSpPr/>
      </dsp:nvSpPr>
      <dsp:spPr>
        <a:xfrm>
          <a:off x="1172201" y="2964113"/>
          <a:ext cx="4671397" cy="140944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dirty="0" smtClean="0">
              <a:solidFill>
                <a:schemeClr val="accent2"/>
              </a:solidFill>
            </a:rPr>
            <a:t>удивление</a:t>
          </a:r>
          <a:endParaRPr lang="ru-RU" sz="2900" kern="1200" dirty="0">
            <a:solidFill>
              <a:schemeClr val="accent2"/>
            </a:solidFill>
          </a:endParaRPr>
        </a:p>
      </dsp:txBody>
      <dsp:txXfrm>
        <a:off x="1241005" y="3032917"/>
        <a:ext cx="4533789" cy="1271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8CD0F-C84B-45A9-8601-0C01EECFE265}">
      <dsp:nvSpPr>
        <dsp:cNvPr id="0" name=""/>
        <dsp:cNvSpPr/>
      </dsp:nvSpPr>
      <dsp:spPr>
        <a:xfrm>
          <a:off x="298396" y="20204"/>
          <a:ext cx="4349770" cy="4349770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2"/>
              </a:solidFill>
            </a:rPr>
            <a:t>чувство прекрасного</a:t>
          </a:r>
          <a:endParaRPr lang="ru-RU" sz="2800" kern="1200" dirty="0">
            <a:solidFill>
              <a:schemeClr val="accent2"/>
            </a:solidFill>
          </a:endParaRPr>
        </a:p>
      </dsp:txBody>
      <dsp:txXfrm>
        <a:off x="905796" y="533135"/>
        <a:ext cx="2507975" cy="3323907"/>
      </dsp:txXfrm>
    </dsp:sp>
    <dsp:sp modelId="{74198D87-B31A-4188-8C14-CB360C97C418}">
      <dsp:nvSpPr>
        <dsp:cNvPr id="0" name=""/>
        <dsp:cNvSpPr/>
      </dsp:nvSpPr>
      <dsp:spPr>
        <a:xfrm>
          <a:off x="3507399" y="11896"/>
          <a:ext cx="4349770" cy="4349770"/>
        </a:xfrm>
        <a:prstGeom prst="ellipse">
          <a:avLst/>
        </a:prstGeom>
        <a:solidFill>
          <a:schemeClr val="accent5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i="1" kern="1200" dirty="0" smtClean="0">
              <a:solidFill>
                <a:schemeClr val="accent2"/>
              </a:solidFill>
            </a:rPr>
            <a:t>чувство героического</a:t>
          </a:r>
          <a:endParaRPr lang="ru-RU" sz="3300" kern="1200" dirty="0">
            <a:solidFill>
              <a:schemeClr val="accent2"/>
            </a:solidFill>
          </a:endParaRPr>
        </a:p>
      </dsp:txBody>
      <dsp:txXfrm>
        <a:off x="4741793" y="524827"/>
        <a:ext cx="2507975" cy="3323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207A-ACBD-4A8C-8905-1D26755D12A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0AD0-9F6A-4B14-9409-5567EA404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2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207A-ACBD-4A8C-8905-1D26755D12A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0AD0-9F6A-4B14-9409-5567EA404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76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207A-ACBD-4A8C-8905-1D26755D12A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0AD0-9F6A-4B14-9409-5567EA404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05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207A-ACBD-4A8C-8905-1D26755D12A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0AD0-9F6A-4B14-9409-5567EA404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64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207A-ACBD-4A8C-8905-1D26755D12A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0AD0-9F6A-4B14-9409-5567EA404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6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207A-ACBD-4A8C-8905-1D26755D12A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0AD0-9F6A-4B14-9409-5567EA404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5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207A-ACBD-4A8C-8905-1D26755D12A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0AD0-9F6A-4B14-9409-5567EA404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0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207A-ACBD-4A8C-8905-1D26755D12A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0AD0-9F6A-4B14-9409-5567EA404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64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207A-ACBD-4A8C-8905-1D26755D12A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0AD0-9F6A-4B14-9409-5567EA404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15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207A-ACBD-4A8C-8905-1D26755D12A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0AD0-9F6A-4B14-9409-5567EA404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74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207A-ACBD-4A8C-8905-1D26755D12A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0AD0-9F6A-4B14-9409-5567EA404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4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5207A-ACBD-4A8C-8905-1D26755D12A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0AD0-9F6A-4B14-9409-5567EA404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36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Возрастные особенности детей 5-7 лет.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Консультации - Во что поиграть с дошкольником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8" y="121736"/>
            <a:ext cx="11792263" cy="661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9891" y="365125"/>
            <a:ext cx="106722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Возрастные особенности детей 5-7 лет.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08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развитие всех познавательных процессов: внимания, восприятия, мышления, памяти, воображения.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/>
              <a:t> Этот период называется </a:t>
            </a:r>
            <a:r>
              <a:rPr lang="ru-RU" b="1" dirty="0"/>
              <a:t>сензитивным</a:t>
            </a:r>
            <a:r>
              <a:rPr lang="ru-RU" dirty="0"/>
              <a:t> </a:t>
            </a:r>
            <a:r>
              <a:rPr lang="ru-RU" dirty="0" smtClean="0"/>
              <a:t>(особенно </a:t>
            </a:r>
            <a:r>
              <a:rPr lang="ru-RU" dirty="0"/>
              <a:t>чувствительным) </a:t>
            </a:r>
            <a:endParaRPr lang="ru-RU" dirty="0" smtClean="0"/>
          </a:p>
          <a:p>
            <a:r>
              <a:rPr lang="ru-RU" dirty="0" smtClean="0"/>
              <a:t>Для  </a:t>
            </a:r>
            <a:r>
              <a:rPr lang="ru-RU" dirty="0"/>
              <a:t>развития используется более усложненный игровой материал(палочки Кюизнера, блоки Дьенеша, кубики Никитина, «Танграм» и др</a:t>
            </a:r>
            <a:r>
              <a:rPr lang="ru-RU" dirty="0" smtClean="0"/>
              <a:t>.),.</a:t>
            </a:r>
            <a:endParaRPr lang="ru-RU" dirty="0"/>
          </a:p>
          <a:p>
            <a:r>
              <a:rPr lang="en-US" dirty="0"/>
              <a:t> </a:t>
            </a:r>
            <a:r>
              <a:rPr lang="ru-RU" dirty="0" smtClean="0"/>
              <a:t>Очень </a:t>
            </a:r>
            <a:r>
              <a:rPr lang="ru-RU" dirty="0"/>
              <a:t>полезно играть с детьми в словесные игры, так как ребёнок уже использует в своей речи синонимы, антонимы, различает гласные и согласные звуки, может определить количество слогов в словах, место звука в слове (в начале, середине, конце слова). </a:t>
            </a:r>
          </a:p>
          <a:p>
            <a:r>
              <a:rPr lang="ru-RU" dirty="0"/>
              <a:t>Хорошо развивает логическое мышление</a:t>
            </a:r>
            <a:r>
              <a:rPr lang="en-US" dirty="0"/>
              <a:t> </a:t>
            </a:r>
            <a:r>
              <a:rPr lang="ru-RU" dirty="0"/>
              <a:t>конструктор, кубики, </a:t>
            </a:r>
            <a:r>
              <a:rPr lang="ru-RU" dirty="0" err="1"/>
              <a:t>пазлы</a:t>
            </a:r>
            <a:r>
              <a:rPr lang="ru-RU" dirty="0"/>
              <a:t>, различные головоломки, где задания строятся на видовой, тематической классификации, заставляют работать внимание, зрительное восприятие и мышление ребёнка.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3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 </a:t>
            </a:r>
            <a:r>
              <a:rPr lang="ru-RU" sz="4800" b="1" dirty="0" smtClean="0">
                <a:solidFill>
                  <a:schemeClr val="accent2"/>
                </a:solidFill>
              </a:rPr>
              <a:t>Рекомендации:</a:t>
            </a:r>
            <a:endParaRPr lang="ru-RU" sz="48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5257800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i="1" dirty="0" smtClean="0"/>
              <a:t>- </a:t>
            </a:r>
            <a:r>
              <a:rPr lang="ru-RU" sz="3400" b="1" i="1" dirty="0"/>
              <a:t>охранять и укреплять здоровье, способствовать физическому развитию, избегая </a:t>
            </a:r>
            <a:r>
              <a:rPr lang="ru-RU" sz="3400" b="1" i="1" dirty="0" smtClean="0"/>
              <a:t>        нервных </a:t>
            </a:r>
            <a:r>
              <a:rPr lang="ru-RU" sz="3400" b="1" i="1" dirty="0"/>
              <a:t>и физических перегрузок; </a:t>
            </a:r>
            <a:endParaRPr lang="ru-RU" sz="3400" dirty="0"/>
          </a:p>
          <a:p>
            <a:r>
              <a:rPr lang="ru-RU" sz="3400" b="1" i="1" dirty="0"/>
              <a:t>- создавать </a:t>
            </a:r>
            <a:r>
              <a:rPr lang="ru-RU" sz="3400" b="1" i="1" dirty="0" smtClean="0"/>
              <a:t>условия</a:t>
            </a:r>
            <a:r>
              <a:rPr lang="ru-RU" sz="3400" b="1" i="1" dirty="0"/>
              <a:t> </a:t>
            </a:r>
            <a:r>
              <a:rPr lang="ru-RU" sz="3400" b="1" i="1" dirty="0" smtClean="0"/>
              <a:t>для</a:t>
            </a:r>
            <a:r>
              <a:rPr lang="ru-RU" sz="3400" b="1" i="1" dirty="0"/>
              <a:t> реализации всех видов игры; </a:t>
            </a:r>
            <a:endParaRPr lang="ru-RU" sz="3400" dirty="0"/>
          </a:p>
          <a:p>
            <a:r>
              <a:rPr lang="ru-RU" sz="3400" b="1" i="1" dirty="0"/>
              <a:t>- внимательно относиться и терпеливо поддерживать формирующееся детское сообщество; </a:t>
            </a:r>
            <a:endParaRPr lang="ru-RU" sz="3400" dirty="0"/>
          </a:p>
          <a:p>
            <a:r>
              <a:rPr lang="ru-RU" sz="3400" b="1" i="1" dirty="0"/>
              <a:t>- формировать основы культурного и экологически целесообразного поведения (в природе и обществе); </a:t>
            </a:r>
            <a:endParaRPr lang="ru-RU" sz="3400" dirty="0"/>
          </a:p>
          <a:p>
            <a:r>
              <a:rPr lang="ru-RU" sz="3400" b="1" i="1" dirty="0"/>
              <a:t>- во всех видах деятельности и общения способствовать развитию диалогической и монологической речи; </a:t>
            </a:r>
            <a:endParaRPr lang="ru-RU" sz="3400" dirty="0"/>
          </a:p>
          <a:p>
            <a:r>
              <a:rPr lang="ru-RU" sz="3400" b="1" i="1" dirty="0"/>
              <a:t>- развивать познавательные интересы, сенсорные и интеллектуальные способности; </a:t>
            </a:r>
            <a:endParaRPr lang="ru-RU" sz="3400" dirty="0"/>
          </a:p>
          <a:p>
            <a:r>
              <a:rPr lang="ru-RU" sz="3400" b="1" i="1" dirty="0"/>
              <a:t>- поддерживать экспериментирование с материалами, словом, движением, развивать воображение и творческое начало; </a:t>
            </a:r>
            <a:endParaRPr lang="ru-RU" sz="3400" dirty="0"/>
          </a:p>
          <a:p>
            <a:r>
              <a:rPr lang="ru-RU" sz="3400" b="1" i="1" dirty="0"/>
              <a:t>- продолжать формировать эстетическое отношение к окружающему и художественные способности.</a:t>
            </a:r>
            <a:endParaRPr lang="ru-RU" sz="3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0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Возрастные психологические особенности детей 2 3 л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1" y="224589"/>
            <a:ext cx="11864726" cy="64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18021" y="481263"/>
            <a:ext cx="6400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Спасибо за внимание!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307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6643363" cy="7371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Возрастной портрет</a:t>
            </a:r>
            <a:r>
              <a:rPr lang="ru-RU" sz="5400" b="1" dirty="0">
                <a:solidFill>
                  <a:srgbClr val="00B050"/>
                </a:solidFill>
              </a:rPr>
              <a:t> 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8499" y="1194318"/>
            <a:ext cx="6904652" cy="5178491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Очень важный</a:t>
            </a:r>
            <a:r>
              <a:rPr lang="ru-RU" sz="2000" dirty="0"/>
              <a:t>  </a:t>
            </a:r>
            <a:r>
              <a:rPr lang="ru-RU" sz="2000" dirty="0" smtClean="0"/>
              <a:t>период, </a:t>
            </a:r>
            <a:r>
              <a:rPr lang="ru-RU" sz="2000" dirty="0"/>
              <a:t>который начинается в пять лет и завершается к семи годам. На седьмом году продолжается становление новых психических образований, появившихся,  в пять лет. Идет процесс активного созревания организма. Интенсивно развивается координация мышц кисти. Общее физическое развитие тесно связано с развитием тонкой моторики ребенка. Тренировка пальцев рук является средством повышения интеллекта ребенка, развития речи и подготовки к письму.</a:t>
            </a:r>
          </a:p>
          <a:p>
            <a:r>
              <a:rPr lang="ru-RU" sz="2000" dirty="0"/>
              <a:t>Этот период во многом предопределяет будущий моральный облик ребенка и исключительно благоприятен для педагогических воздействий. В процессе усвоения нравственных норм формируются сочувствие, заботливость, активное отношение к событиям жизни. </a:t>
            </a:r>
            <a:r>
              <a:rPr lang="ru-RU" sz="2000" dirty="0" smtClean="0"/>
              <a:t>Самооценка </a:t>
            </a:r>
            <a:r>
              <a:rPr lang="ru-RU" sz="2000" dirty="0"/>
              <a:t>ребенка достаточно устойчивая, возможно ее завышение, реже занижение. </a:t>
            </a:r>
            <a:endParaRPr lang="ru-RU" dirty="0"/>
          </a:p>
        </p:txBody>
      </p:sp>
      <p:pic>
        <p:nvPicPr>
          <p:cNvPr id="6" name="Рисунок 5" descr="Оформление групп и детсада &quot; Страница 76 &quot; Специалист детсад…"/>
          <p:cNvPicPr>
            <a:picLocks noGrp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t="38160" r="57779" b="13593"/>
          <a:stretch/>
        </p:blipFill>
        <p:spPr bwMode="auto">
          <a:xfrm>
            <a:off x="7744440" y="1194318"/>
            <a:ext cx="3761759" cy="4501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980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775" y="365125"/>
            <a:ext cx="10778613" cy="63368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Общение ребёнка с сверстниками и взрослыми.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0364" y="1011894"/>
            <a:ext cx="5195717" cy="32355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400" b="0" dirty="0" smtClean="0"/>
              <a:t>Большую </a:t>
            </a:r>
            <a:r>
              <a:rPr lang="ru-RU" sz="1400" b="0" dirty="0"/>
              <a:t>значимость для детей 5-7 лет приобретает общение между собой. Их избирательные отношения становятся устойчивыми, именно в этот период зарождается детская дружба. Дети охотно делятся своими </a:t>
            </a:r>
            <a:r>
              <a:rPr lang="ru-RU" sz="1400" b="0" dirty="0" smtClean="0"/>
              <a:t>впечатлениями, </a:t>
            </a:r>
            <a:r>
              <a:rPr lang="ru-RU" sz="1400" b="0" dirty="0"/>
              <a:t>расспрашивают других о том, где они были, что </a:t>
            </a:r>
            <a:r>
              <a:rPr lang="ru-RU" sz="1400" b="0" dirty="0" smtClean="0"/>
              <a:t>видели. При </a:t>
            </a:r>
            <a:r>
              <a:rPr lang="ru-RU" sz="1400" b="0" dirty="0"/>
              <a:t>этом они могут внимательно слушать друг друга, эмоционально сопереживать рассказам друзей. Дети продолжают активно сотрудничать, вместе с тем у них наблюдаются и конкурентные отношения — в общении и взаимодействии они стремятся в первую очередь проявить себя, привлечь внимание других к себе. Однако у них есть все возможности придать такому соперничеству продуктивный и конструктивный характер и избегать негативных форм поведения.</a:t>
            </a:r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17033" y="1210454"/>
            <a:ext cx="5421313" cy="30370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dirty="0"/>
              <a:t>Богаче по содержанию становится общение ребёнка с взрослым. По-прежнему нуждаясь в доброжелательном внимании, уважении взрослого и сотрудничестве с ним, ребёнок стремится больше узнать о нём, причём круг интересов выходит за рамки конкретного повседневного </a:t>
            </a:r>
            <a:r>
              <a:rPr lang="ru-RU" sz="1600" b="0" dirty="0" smtClean="0"/>
              <a:t>взаимодействия </a:t>
            </a:r>
            <a:r>
              <a:rPr lang="ru-RU" sz="1600" b="0" dirty="0"/>
              <a:t>Развитие общения детей с взрослыми к концу седьмого года жизни создаёт отчасти парадоксальную ситуацию. С одной стороны, ребёнок становится более инициативным и свободным в общении и взаимодействии с взрослым, с другой — очень зависимым от его авторитета. Для него чрезвычайно важно делать всё правильно и быть хорошим в </a:t>
            </a:r>
            <a:r>
              <a:rPr lang="ru-RU" sz="1600" b="0" dirty="0" smtClean="0"/>
              <a:t>глазах взрослого</a:t>
            </a:r>
            <a:r>
              <a:rPr lang="ru-RU" sz="1600" b="0" dirty="0"/>
              <a:t>. </a:t>
            </a:r>
            <a:r>
              <a:rPr lang="ru-RU" sz="1800" b="0" dirty="0"/>
              <a:t>   </a:t>
            </a:r>
            <a:endParaRPr lang="ru-RU" sz="1800" dirty="0"/>
          </a:p>
        </p:txBody>
      </p:sp>
      <p:pic>
        <p:nvPicPr>
          <p:cNvPr id="4098" name="Picture 2" descr="Детки. - Купи тур, не выходя из дома в Агентстве путешествий &quot;Альбатрос&quot;!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06" y="4459113"/>
            <a:ext cx="4118769" cy="214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Авторский проект детского фотографа. Игры в детском саду - Фото: 11286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2"/>
          <a:stretch/>
        </p:blipFill>
        <p:spPr bwMode="auto">
          <a:xfrm>
            <a:off x="1209675" y="4355741"/>
            <a:ext cx="3686175" cy="234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5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10599737" cy="609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Ведущая деятельность детей 5-7 лет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1266825"/>
            <a:ext cx="6172200" cy="459422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 сюжетно-ролевых играх дошкольник </a:t>
            </a:r>
            <a:r>
              <a:rPr lang="ru-RU" dirty="0" smtClean="0"/>
              <a:t> </a:t>
            </a:r>
            <a:r>
              <a:rPr lang="ru-RU" dirty="0"/>
              <a:t>седьмого года жизни начинают осваивать сложные взаимодействия людей, отражающие характерные значимые жизненные ситуации. Игровые действия становятся более сложными, обретают особый смысл, который не всегда открывается взрослому.</a:t>
            </a:r>
            <a:r>
              <a:rPr lang="ru-RU" b="1" dirty="0"/>
              <a:t> </a:t>
            </a:r>
            <a:r>
              <a:rPr lang="ru-RU" dirty="0"/>
              <a:t>Исполнение роли акцентируется не только самой ролью, но и тем, в какой части игрового пространства эта роль </a:t>
            </a:r>
            <a:r>
              <a:rPr lang="ru-RU" dirty="0" smtClean="0"/>
              <a:t>воспроизводится.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31469" y="6880147"/>
            <a:ext cx="1847965" cy="1606816"/>
          </a:xfrm>
        </p:spPr>
        <p:txBody>
          <a:bodyPr>
            <a:normAutofit/>
          </a:bodyPr>
          <a:lstStyle/>
          <a:p>
            <a:r>
              <a:rPr lang="ru-RU" dirty="0"/>
              <a:t>             </a:t>
            </a:r>
          </a:p>
        </p:txBody>
      </p:sp>
      <p:pic>
        <p:nvPicPr>
          <p:cNvPr id="5122" name="Picture 2" descr="Интересно мы живем МБДОУ &quot;Центр развития ребёнка - детский сад 7 &quot;Ёл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6" y="1895475"/>
            <a:ext cx="4435932" cy="33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6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69656" y="404664"/>
            <a:ext cx="11495242" cy="1039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 Формируются  «высшие чувства»</a:t>
            </a:r>
            <a:endParaRPr lang="ru-RU" b="1" dirty="0">
              <a:solidFill>
                <a:schemeClr val="accent2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00728" y="1444091"/>
            <a:ext cx="11464170" cy="623610"/>
            <a:chOff x="0" y="20213"/>
            <a:chExt cx="8229600" cy="62361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20213"/>
              <a:ext cx="8229600" cy="62361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30442" y="50655"/>
              <a:ext cx="8168716" cy="562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 smtClean="0">
                  <a:solidFill>
                    <a:schemeClr val="accent2"/>
                  </a:solidFill>
                </a:rPr>
                <a:t>моральные,  интеллектуальные, эстетические</a:t>
              </a:r>
              <a:endParaRPr lang="ru-RU" sz="2600" b="1" kern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69656" y="2171713"/>
            <a:ext cx="8229600" cy="623610"/>
            <a:chOff x="0" y="1176486"/>
            <a:chExt cx="8229600" cy="62361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1176486"/>
              <a:ext cx="8229600" cy="62361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0442" y="1206928"/>
              <a:ext cx="8168716" cy="562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1" kern="1200" dirty="0" smtClean="0">
                  <a:solidFill>
                    <a:srgbClr val="0070C0"/>
                  </a:solidFill>
                </a:rPr>
                <a:t>К моральным чувствам можно отнести: </a:t>
              </a:r>
              <a:endParaRPr lang="ru-RU" sz="2600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878386" y="4082564"/>
            <a:ext cx="5166742" cy="879989"/>
            <a:chOff x="-2374055" y="2379390"/>
            <a:chExt cx="11756595" cy="62361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-2374055" y="2379390"/>
              <a:ext cx="11756595" cy="62361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363694" y="2436827"/>
              <a:ext cx="7510673" cy="562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1" kern="1200" dirty="0" smtClean="0">
                  <a:solidFill>
                    <a:schemeClr val="accent2"/>
                  </a:solidFill>
                </a:rPr>
                <a:t>чувство гордости</a:t>
              </a:r>
              <a:endParaRPr lang="ru-RU" sz="2600" kern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45379" y="3088460"/>
            <a:ext cx="5231509" cy="849547"/>
            <a:chOff x="-133603" y="2770668"/>
            <a:chExt cx="8332761" cy="62361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-30442" y="2770668"/>
              <a:ext cx="8229600" cy="62361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-133603" y="2813846"/>
              <a:ext cx="8168717" cy="562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 smtClean="0">
                  <a:solidFill>
                    <a:schemeClr val="accent2"/>
                  </a:solidFill>
                </a:rPr>
                <a:t>чувство стыда</a:t>
              </a:r>
              <a:endParaRPr lang="ru-RU" sz="2600" b="1" kern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929258" y="5255689"/>
            <a:ext cx="5147630" cy="988993"/>
            <a:chOff x="0" y="3271956"/>
            <a:chExt cx="8229600" cy="62361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3271956"/>
              <a:ext cx="8229600" cy="62361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30442" y="3302398"/>
              <a:ext cx="8168716" cy="562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 smtClean="0">
                  <a:solidFill>
                    <a:schemeClr val="accent2"/>
                  </a:solidFill>
                </a:rPr>
                <a:t>чувство дружбы</a:t>
              </a:r>
              <a:endParaRPr lang="ru-RU" sz="2600" b="1" kern="1200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21" y="3107128"/>
            <a:ext cx="5268478" cy="3405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387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К интеллектуальным чувствам можно отнести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190234"/>
              </p:ext>
            </p:extLst>
          </p:nvPr>
        </p:nvGraphicFramePr>
        <p:xfrm>
          <a:off x="1981200" y="1752601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0" y="1690688"/>
            <a:ext cx="2644256" cy="374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91" y="2692959"/>
            <a:ext cx="2846673" cy="331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60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К эстетическим чувствам можно отнести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752601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4365104"/>
            <a:ext cx="3204000" cy="240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1" y="1196753"/>
            <a:ext cx="1836000" cy="2573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5594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859760"/>
              </p:ext>
            </p:extLst>
          </p:nvPr>
        </p:nvGraphicFramePr>
        <p:xfrm>
          <a:off x="619991" y="997526"/>
          <a:ext cx="11261555" cy="96924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1261555"/>
              </a:tblGrid>
              <a:tr h="969241">
                <a:tc>
                  <a:txBody>
                    <a:bodyPr/>
                    <a:lstStyle/>
                    <a:p>
                      <a:pPr algn="ctr"/>
                      <a:r>
                        <a:rPr lang="ru-RU" sz="5400" kern="1200" dirty="0" smtClean="0">
                          <a:effectLst/>
                        </a:rPr>
                        <a:t>Развитие психических процессов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V="1">
            <a:off x="1761259" y="2497283"/>
            <a:ext cx="0" cy="7966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0654144" y="2497283"/>
            <a:ext cx="17319" cy="7862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8201891" y="2119745"/>
            <a:ext cx="17318" cy="7862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852055" y="3688774"/>
            <a:ext cx="2010641" cy="5576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6076084" y="2379518"/>
            <a:ext cx="12989" cy="7031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974522" y="2109355"/>
            <a:ext cx="6928" cy="7966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893869" y="3139786"/>
            <a:ext cx="2156112" cy="4675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91545" y="3688774"/>
            <a:ext cx="2057400" cy="5576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90509" y="3139786"/>
            <a:ext cx="2327563" cy="4675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559636" y="3688773"/>
            <a:ext cx="2168237" cy="5576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9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302490"/>
              </p:ext>
            </p:extLst>
          </p:nvPr>
        </p:nvGraphicFramePr>
        <p:xfrm>
          <a:off x="465224" y="125500"/>
          <a:ext cx="11261555" cy="642856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52311"/>
                <a:gridCol w="2252311"/>
                <a:gridCol w="2252311"/>
                <a:gridCol w="2252311"/>
                <a:gridCol w="2252311"/>
              </a:tblGrid>
              <a:tr h="570911">
                <a:tc gridSpan="5">
                  <a:txBody>
                    <a:bodyPr/>
                    <a:lstStyle/>
                    <a:p>
                      <a:pPr algn="ctr"/>
                      <a:r>
                        <a:rPr lang="ru-RU" sz="2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психических процессов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0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Память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Внимание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Мышление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Воображение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Восприятие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36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5-7 лет у детей 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увеличивается объём памяти, что позволяет им непроизвольно запоминать достаточно большой объём информации. Но, несмотря на возросшие возможности детей 6-7 лет целенаправленно запоминать информацию с использованием различных средств и способов, непроизвольное запоминание остаётся наиболее продуктивным до конца дошкольного детства. Девочек отличает больший объём и устойчивость памяти.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Увеличивается устойчивость внимания – 20-25 минут, объем внимания составляет 7-8 предметов. Ребенок может видеть двойственные изображения.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Важнейшими характеристиками внимания являются: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Устойчивость внимания,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как способность к более длительному сохранению концентрации.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Переключение внимания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как способность быстро ориентироваться в ситуации и переходить от одной деятельности к другой.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аспределение внимания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 возможность сосредоточения одновременно на двух и большем числе различных объектов. 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Сосредоточенность и длительность деятельности ребёнка зависит от её привлекательности для него. Внимание мальчиков менее устойчиво.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наглядно-образного мышления, которое позволяет ребёнку решать более сложные задачи с использованием обобщённых наглядных средств и обобщённых представлений о свойствах различных предметов и явлений. Дошкольники классифицируют предметы по существенным признакам. 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       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            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Воображение становится более логичным и последовательным, оно уже не похоже на стихийное фантазирование. При придумывании сюжета игры, темы рисунка, дети 5-7 лет не только удерживают первоначальный замысел, но могут обдумывать его до начала деятельности. Вместе с тем развитие способности к продуктивному творческому воображению и в этом возрасте нуждается в целенаправленном руководстве со стороны взрослых. Без него сохраняется вероятность того, что воображение будет выполнять преимущественно аффективную функцию, т. е. оно будет направлено не на познание действительности, а на снятие эмоционального напряжения и на удовлетворение нереализованных потребностей ребёнка.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Происходит расширение и углубление представлений детей о форме, цвете, величине предметов. Различают как основные геометрические формы, так и их разновидности. Дети хорошо ориентируются и правильно используют обозначения пространственных отношений. Трудным для восприятия детей еще является восприятие времени -  ориентация во времени суток. В оценке разных промежутков времени: (неделя, месяц, часы, минуты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                                          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2" descr="Возрастные особенности детей 5 6 лет презентация - Большой архив книг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49995" r="46666" b="26476"/>
          <a:stretch/>
        </p:blipFill>
        <p:spPr bwMode="auto">
          <a:xfrm>
            <a:off x="764770" y="3759999"/>
            <a:ext cx="1479666" cy="13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Возрастные особенности детей 5 6 лет презентация - Большой архив книг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3" t="49817" r="13198" b="23439"/>
          <a:stretch/>
        </p:blipFill>
        <p:spPr bwMode="auto">
          <a:xfrm>
            <a:off x="5303520" y="3458095"/>
            <a:ext cx="1579417" cy="1695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Возрастные особенности детей 5 6 лет презентация - Большой архив книг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t="74182" r="43773"/>
          <a:stretch/>
        </p:blipFill>
        <p:spPr bwMode="auto">
          <a:xfrm>
            <a:off x="9599958" y="4139739"/>
            <a:ext cx="1738602" cy="14581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63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217</Words>
  <Application>Microsoft Office PowerPoint</Application>
  <PresentationFormat>Произвольный</PresentationFormat>
  <Paragraphs>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Возрастные особенности детей 5-7 лет.</vt:lpstr>
      <vt:lpstr>Возрастной портрет </vt:lpstr>
      <vt:lpstr>Общение ребёнка с сверстниками и взрослыми.</vt:lpstr>
      <vt:lpstr>Ведущая деятельность детей 5-7 лет </vt:lpstr>
      <vt:lpstr>Презентация PowerPoint</vt:lpstr>
      <vt:lpstr>К интеллектуальным чувствам можно отнести</vt:lpstr>
      <vt:lpstr>К эстетическим чувствам можно отнести</vt:lpstr>
      <vt:lpstr>Презентация PowerPoint</vt:lpstr>
      <vt:lpstr>Презентация PowerPoint</vt:lpstr>
      <vt:lpstr>Происходит развитие всех познавательных процессов: внимания, восприятия, мышления, памяти, воображения.</vt:lpstr>
      <vt:lpstr> Рекомендации: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детей 5-7 лет.</dc:title>
  <dc:creator>1</dc:creator>
  <cp:lastModifiedBy>Психолог</cp:lastModifiedBy>
  <cp:revision>27</cp:revision>
  <dcterms:created xsi:type="dcterms:W3CDTF">2014-10-20T05:33:28Z</dcterms:created>
  <dcterms:modified xsi:type="dcterms:W3CDTF">2016-11-18T04:04:45Z</dcterms:modified>
</cp:coreProperties>
</file>